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91" r:id="rId14"/>
    <p:sldId id="335"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Calibri" panose="020F0502020204030204" charset="0"/>
      <p:regular r:id="rId22"/>
      <p:bold r:id="rId23"/>
      <p:italic r:id="rId24"/>
      <p:boldItalic r:id="rId25"/>
    </p:embeddedFont>
    <p:embeddedFont>
      <p:font typeface="方正综艺简体" panose="02000000000000000000" pitchFamily="2" charset="-122"/>
      <p:regular r:id="rId26"/>
    </p:embeddedFont>
    <p:embeddedFont>
      <p:font typeface="微软雅黑" panose="020B0503020204020204" charset="-122"/>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078"/>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3.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在线课堂微信小程序</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系统测试</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4154170"/>
          </a:xfrm>
          <a:prstGeom prst="rect">
            <a:avLst/>
          </a:prstGeom>
          <a:noFill/>
          <a:ln>
            <a:noFill/>
          </a:ln>
        </p:spPr>
        <p:txBody>
          <a:bodyPr wrap="square">
            <a:spAutoFit/>
          </a:bodyPr>
          <a:lstStyle/>
          <a:p>
            <a:pPr algn="l" fontAlgn="auto">
              <a:spcBef>
                <a:spcPts val="0"/>
              </a:spcBef>
              <a:spcAft>
                <a:spcPts val="0"/>
              </a:spcAft>
              <a:defRPr/>
            </a:pPr>
            <a:r>
              <a:rPr lang="en-US" altLang="zh-CN" sz="2400" dirty="0">
                <a:solidFill>
                  <a:srgbClr val="C00000"/>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程序设计不能保证没有错误，这是一个开发过程，在错误或错误的过程中难以避免，这是不可避免的，但我们不能使这些错误始终存在于系统中，错误可能会造成无法估量的后果 如系统崩溃，安全信息，系统无法正常启动，导致安装用户手机屏幕等，为了避免这些问题，我们需要测试程序，并发现这些问题，并纠正它们 ，并使系统更长时间稳定成熟，本章的作用是发现这些问题，并对其进行修改，虽然耗时费力，但长期非常重要和必要 系统的开发。</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软件测试与开发过程是一样的，都必须按照软件工程的正规原理进行，遵守管理学理论。不过，目前国内的软件测试已经积累了大量经验和方法，步骤相对成熟，软件测试的效率也越来越高。</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在线课堂微信小程序的实现，对于系统中功能模块的实现及操作都必须通过测试进行来评判系统是否可以准确的实现。</a:t>
            </a:r>
            <a:endParaRPr lang="zh-CN" altLang="en-US" sz="2400" dirty="0">
              <a:solidFill>
                <a:schemeClr val="tx1"/>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406400" y="873125"/>
            <a:ext cx="7179310" cy="5492750"/>
          </a:xfrm>
          <a:prstGeom prst="rect">
            <a:avLst/>
          </a:prstGeom>
          <a:noFill/>
        </p:spPr>
        <p:txBody>
          <a:bodyPr wrap="square">
            <a:spAutoFit/>
          </a:bodyPr>
          <a:lstStyle/>
          <a:p>
            <a:pPr algn="l" fontAlgn="auto">
              <a:lnSpc>
                <a:spcPct val="150000"/>
              </a:lnSpc>
              <a:spcBef>
                <a:spcPts val="0"/>
              </a:spcBef>
              <a:spcAft>
                <a:spcPts val="0"/>
              </a:spcAft>
              <a:defRPr/>
            </a:pPr>
            <a:r>
              <a:rPr lang="en-US" altLang="zh-CN" dirty="0">
                <a:solidFill>
                  <a:schemeClr val="tx1"/>
                </a:solidFill>
                <a:latin typeface="宋体" panose="02010600030101010101" pitchFamily="2" charset="-122"/>
                <a:ea typeface="宋体" panose="02010600030101010101" pitchFamily="2" charset="-122"/>
              </a:rPr>
              <a:t>    </a:t>
            </a:r>
            <a:r>
              <a:rPr lang="zh-CN" altLang="en-US" dirty="0">
                <a:solidFill>
                  <a:schemeClr val="tx1"/>
                </a:solidFill>
                <a:latin typeface="宋体" panose="02010600030101010101" pitchFamily="2" charset="-122"/>
                <a:ea typeface="宋体" panose="02010600030101010101" pitchFamily="2" charset="-122"/>
              </a:rPr>
              <a:t>在这个设计中，我花了大量的时间去理解系统开发中使用的知识，经过这段时间的努力工作最终完成了系统设计。通过这一阶段的学习，我发现了自己的不足，充分掌握了必要的应用技能，进一步的学习使我充实了自己的知识基础，完成了这个艰巨的任务。当遇到问题时，我很及时的寻求老师的帮助，通过专业的网站和论坛来解决，他们的帮助让我一步一步的成功克服了困难的问题。系统设计过程不容易，你需要不断充实自己，有勇气克服困难。系统开发的一些功能还不完善，需要继续改善后，通过用户体验来修改设计完美的系统，让用户得到更好的体验，我觉得很高兴，因为这是我第一次通过自己的努力实现这个系统，但绝不是我的最后一个，在未来我将努力实现更多的优秀的系统。</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  在一些编程语言的系统实现中，对词汇表不太熟悉，导致了开发的困难，但是我通过了合适的字典软件来解决这个大问题。</a:t>
            </a:r>
            <a:endParaRPr lang="zh-CN" altLang="en-US" dirty="0">
              <a:solidFill>
                <a:schemeClr val="tx1"/>
              </a:solidFill>
              <a:latin typeface="宋体" panose="02010600030101010101" pitchFamily="2" charset="-122"/>
              <a:ea typeface="宋体" panose="02010600030101010101" pitchFamily="2" charset="-122"/>
            </a:endParaRPr>
          </a:p>
        </p:txBody>
      </p:sp>
      <p:sp>
        <p:nvSpPr>
          <p:cNvPr id="405" name="矩形 404"/>
          <p:cNvSpPr/>
          <p:nvPr/>
        </p:nvSpPr>
        <p:spPr>
          <a:xfrm>
            <a:off x="392430" y="111125"/>
            <a:ext cx="359600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结  论</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3830955"/>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[1]耿祥义,张跃平.《java 实用教程》. 清华大学出版社,2019年5月</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[2]Brown等.《java 编程指南（第二版）》. 电子工业出版社 ,2019年3月 </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[3]BruceEckel.《Java编程思想》. 机械工业出版社,2019年10月</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[4]孙一林,彭波.《Java数据库编程实例》. 清华大学出版社,2018年8月</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[5]FLANAGAN.《Java技术手册》. 中国电力出版社,2017年6月</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[6] David L.Anderson.Managing  Information Systems.清华大学出版社，2018：16</a:t>
            </a:r>
            <a:endParaRPr lang="zh-CN" altLang="en-US" dirty="0">
              <a:solidFill>
                <a:schemeClr val="tx1"/>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chemeClr val="tx1"/>
                </a:solidFill>
                <a:latin typeface="宋体" panose="02010600030101010101" pitchFamily="2" charset="-122"/>
                <a:ea typeface="宋体" panose="02010600030101010101" pitchFamily="2" charset="-122"/>
              </a:rPr>
              <a:t>[7]孙卫琴,李洪成.《Tomcat 与 Java Web 开发技术详解》.电子工业出版社,2019年6月</a:t>
            </a:r>
            <a:endParaRPr lang="zh-CN" altLang="en-US" dirty="0">
              <a:solidFill>
                <a:schemeClr val="tx1"/>
              </a:solidFill>
              <a:latin typeface="宋体" panose="02010600030101010101" pitchFamily="2" charset="-122"/>
              <a:ea typeface="宋体" panose="02010600030101010101" pitchFamily="2" charset="-122"/>
            </a:endParaRPr>
          </a:p>
        </p:txBody>
      </p:sp>
      <p:sp>
        <p:nvSpPr>
          <p:cNvPr id="405" name="矩形 404"/>
          <p:cNvSpPr/>
          <p:nvPr/>
        </p:nvSpPr>
        <p:spPr>
          <a:xfrm>
            <a:off x="229870" y="111125"/>
            <a:ext cx="2780030"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参考文献</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173295"/>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6" name="文本框 15"/>
          <p:cNvSpPr txBox="1"/>
          <p:nvPr/>
        </p:nvSpPr>
        <p:spPr>
          <a:xfrm>
            <a:off x="1515110" y="173990"/>
            <a:ext cx="7406005" cy="768350"/>
          </a:xfrm>
          <a:prstGeom prst="rect">
            <a:avLst/>
          </a:prstGeom>
          <a:noFill/>
          <a:ln w="9525">
            <a:noFill/>
          </a:ln>
        </p:spPr>
        <p:txBody>
          <a:bodyPr wrap="square">
            <a:spAutoFit/>
          </a:bodyPr>
          <a:p>
            <a:pPr indent="0"/>
            <a:r>
              <a:rPr lang="zh-CN" sz="4400" b="0">
                <a:ea typeface="宋体" panose="02010600030101010101" pitchFamily="2" charset="-122"/>
              </a:rPr>
              <a:t>致  谢</a:t>
            </a:r>
            <a:endParaRPr lang="zh-CN" sz="4400" b="0">
              <a:ea typeface="宋体" panose="02010600030101010101" pitchFamily="2" charset="-122"/>
            </a:endParaRPr>
          </a:p>
        </p:txBody>
      </p:sp>
      <p:sp>
        <p:nvSpPr>
          <p:cNvPr id="2" name="文本框 1"/>
          <p:cNvSpPr txBox="1"/>
          <p:nvPr/>
        </p:nvSpPr>
        <p:spPr>
          <a:xfrm>
            <a:off x="440690" y="1248410"/>
            <a:ext cx="11750675" cy="2553335"/>
          </a:xfrm>
          <a:prstGeom prst="rect">
            <a:avLst/>
          </a:prstGeom>
          <a:noFill/>
          <a:ln w="9525">
            <a:noFill/>
          </a:ln>
        </p:spPr>
        <p:txBody>
          <a:bodyPr wrap="square">
            <a:spAutoFit/>
          </a:bodyPr>
          <a:p>
            <a:pPr indent="304800"/>
            <a:r>
              <a:rPr lang="zh-CN" sz="2000" b="0">
                <a:solidFill>
                  <a:srgbClr val="000000"/>
                </a:solidFill>
                <a:ea typeface="宋体" panose="02010600030101010101" pitchFamily="2" charset="-122"/>
              </a:rPr>
              <a:t>在线课堂微信小程序的完成，如何实现的更好，其中付出的努力是很大的，这段时光将会终身难忘。   在线课堂微信小程序的设计可以顺利完成，首先，我要感谢我的指导老师，他在我遇到设计问题时及时帮助了我，并在我对设计感到困惑时给了我充分的指导。在他的帮助下，我可以完成高质量的毕业设计。在在线课堂微信小程序的设计和开发中，指导老师提出了许多实用的意见和建议，并为我提供了大量相关的研究资料，使我对设计有了更深入的了解。只有在老师的指导下，才能在毕业设计中取得成功。在此，我要向指导老师表示深深的谢意。   在此，我还要感谢我的同学们，他们为我的设计提供了许多参考意见，并与我讨论了设计中的问题，从而使我的设计一步一步走向成熟。</a:t>
            </a: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101725"/>
            <a:ext cx="11111230" cy="452310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随着我国经济迅速发展，人们对手机的需求越来越大，各种手机软件也都在被广泛应用，但是对于手机进行数据信息管理，对于手机的各种软件也是备受用户的喜爱，在线课堂微信小程序被用户普遍使用，为方便用户能够可以随时进行在线课堂微信小程序的数据信息管理，特开发了基于在线课堂微信小程序的管理系统。</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在线课堂微信小程序的设计主要是对系统所要实现的功能进行详细考虑，确定所要实现的功能后进行界面的设计，在这中间还要考虑如何可以更好的将功能及页面进行很好的结合，方便用户可以很容易明了的找到自己所需要的信息，还有系统平台后期的可操作性，通过对信息内容的详细了解进行技术的开发。</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在线课堂微信小程序的开发利用现有的成熟技术参考，以源代码为模板，分析功能调整与在线课堂微信小程序的实际需求相结合，讨论了基于在线课堂微信小程序的使用。 </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选题背景</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4892675"/>
          </a:xfrm>
          <a:prstGeom prst="rect">
            <a:avLst/>
          </a:prstGeom>
          <a:noFill/>
          <a:ln w="9525">
            <a:noFill/>
          </a:ln>
        </p:spPr>
        <p:txBody>
          <a:bodyPr wrap="square">
            <a:spAutoFit/>
          </a:bodyPr>
          <a:p>
            <a:pPr indent="304800"/>
            <a:r>
              <a:rPr lang="zh-CN" sz="2400" b="0">
                <a:ea typeface="宋体" panose="02010600030101010101" pitchFamily="2" charset="-122"/>
              </a:rPr>
              <a:t>互联网是人类的基本需求，特别是在现代社会，个人压力增大，社会运作节奏高，随着互联网的快速发展，用户的需求也越来越高，用户也将越来越多依靠互联网而不是自己获取信息，使得各种软件程序的开发得到了应用。</a:t>
            </a:r>
            <a:endParaRPr lang="zh-CN" sz="2400" b="0">
              <a:ea typeface="宋体" panose="02010600030101010101" pitchFamily="2" charset="-122"/>
            </a:endParaRPr>
          </a:p>
          <a:p>
            <a:pPr indent="304800"/>
            <a:r>
              <a:rPr lang="zh-CN" sz="2400" b="0">
                <a:ea typeface="宋体" panose="02010600030101010101" pitchFamily="2" charset="-122"/>
              </a:rPr>
              <a:t>近年来，随着我国经济的不断发展，平台的管理制度越来越多。每个在线课堂微信小程序也都将通过计算机进行整体智能化操作，对于在线课堂微信小程序功能所牵扯的数据都是通过用户进行在线课堂微信小程序等相关的数据信息内容可以通过系统进行分配，传统的管理方式信息已经无法满足用户的需求。为此开发了本在线课堂微信小程序 ，为用户提供一个基于在线课堂微信小程序，同时方便管理员后台；首页、个人中心、用户管理、课程分类管理、课程信息管理、课程订阅管理、课程视频管理、公告栏管理、留言板管理、系统管理，用户前台；首页、课程信息、公告栏、我的等详细功能进行操作。该系统满足了用户对在线课堂微信小程序信息获取的需求，并且信息可以及时、准确、有效地进行查看并且系统化、标准化和有效的工作。</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635000" y="195262"/>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研究内容</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452310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在线课堂微信小程序的开发及实现，所需要的工作内容：</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（1）首先是确定选题，确定好所要做的系统，并对系统的背景及现在面临的一些问题等进行系统的初步确认。</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2）系统确认完成后，结合系统开发的需求进行确认系统开发所使用的技术，本在线课堂微信小程序的开发使用JAVA技术，数据库进行平台的搭建开发，确认好使用的技术进行技术分析，所使用的技术是否可以完成在线课堂微信小程序的实现。</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3）确定好系统使用的技术，进行在线确认系统所划分的用户角色，并且根据用户角色划分确定所要设计的功能模块，对于在线课堂微信小程序系统的设计主要划分别为管理员和用户角色，并所使用的功能模块也相应不同，但是系统的数据库实现的内容是交互的，用户可以随时根据自己的需求进行查询所需信息，对于系统工作人员可以根据自己的分管内容进行在线信息的处理及操作，管理员获取到所有用户的详细数据信息，并根据需求进行第一时间处理解决。</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微信开发者工具</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3784600"/>
          </a:xfrm>
          <a:prstGeom prst="rect">
            <a:avLst/>
          </a:prstGeom>
          <a:noFill/>
          <a:ln>
            <a:noFill/>
          </a:ln>
        </p:spPr>
        <p:txBody>
          <a:bodyPr wrap="square">
            <a:spAutoFit/>
          </a:bodyPr>
          <a:lstStyle/>
          <a:p>
            <a:pPr algn="l" fontAlgn="auto">
              <a:spcBef>
                <a:spcPts val="0"/>
              </a:spcBef>
              <a:spcAft>
                <a:spcPts val="0"/>
              </a:spcAft>
              <a:defRPr/>
            </a:pPr>
            <a:r>
              <a:rPr lang="en-US" altLang="zh-CN" sz="2000" dirty="0">
                <a:solidFill>
                  <a:srgbClr val="C00000"/>
                </a:solidFill>
                <a:latin typeface="宋体" panose="02010600030101010101" pitchFamily="2" charset="-122"/>
                <a:ea typeface="宋体" panose="02010600030101010101" pitchFamily="2" charset="-122"/>
              </a:rPr>
              <a:t>  </a:t>
            </a:r>
            <a:r>
              <a:rPr lang="en-US" altLang="zh-CN" sz="2400" dirty="0">
                <a:solidFill>
                  <a:schemeClr val="tx1"/>
                </a:solidFill>
                <a:latin typeface="宋体" panose="02010600030101010101" pitchFamily="2" charset="-122"/>
                <a:ea typeface="宋体" panose="02010600030101010101" pitchFamily="2" charset="-122"/>
              </a:rPr>
              <a:t> </a:t>
            </a:r>
            <a:r>
              <a:rPr lang="zh-CN" altLang="en-US" sz="2400" dirty="0">
                <a:solidFill>
                  <a:schemeClr val="tx1"/>
                </a:solidFill>
                <a:latin typeface="宋体" panose="02010600030101010101" pitchFamily="2" charset="-122"/>
                <a:ea typeface="宋体" panose="02010600030101010101" pitchFamily="2" charset="-122"/>
              </a:rPr>
              <a:t>微信开发者工具现在已经被小程序开发团队开发运行，目前微信开发者工具任然在不断的完善中，在开发小程序时经常要不断的更新。可以使用微信扫码登陆开发者工具，开发者工具将使用这个微信帐号的信息进行小程序的开发和调试。</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机型选择：小程序以智能手机的屏幕尺寸为设计标准，进行切图。</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预览界面：写好视图布局后点击编译，用来刷新视图界面。</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控制台：方便调试打印输出信息。</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上传代码：上传到腾讯服务器，提交审核必经步骤。上传代码时可以填写版本号和备注信息。</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资源文件：一般可以在资源文件进行对应项目的文件目录的断点调试。</a:t>
            </a:r>
            <a:endParaRPr lang="zh-CN" altLang="en-US" sz="2400" dirty="0">
              <a:solidFill>
                <a:schemeClr val="tx1"/>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chemeClr val="tx1"/>
                </a:solidFill>
                <a:latin typeface="宋体" panose="02010600030101010101" pitchFamily="2" charset="-122"/>
                <a:ea typeface="宋体" panose="02010600030101010101" pitchFamily="2" charset="-122"/>
              </a:rPr>
              <a:t>显示远程调试：手机端和PC端开发工具联调对用户而言是非常实用的。</a:t>
            </a:r>
            <a:endParaRPr lang="zh-CN" altLang="en-US" sz="2400" dirty="0">
              <a:solidFill>
                <a:schemeClr val="tx1"/>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JAVA技术</a:t>
            </a:r>
            <a:endPar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3738245" y="1079500"/>
            <a:ext cx="8355330" cy="4707890"/>
          </a:xfrm>
          <a:prstGeom prst="rect">
            <a:avLst/>
          </a:prstGeom>
          <a:noFill/>
          <a:ln w="9525">
            <a:noFill/>
          </a:ln>
        </p:spPr>
        <p:txBody>
          <a:bodyPr wrap="square">
            <a:spAutoFit/>
          </a:bodyPr>
          <a:p>
            <a:pPr indent="304800"/>
            <a:r>
              <a:rPr lang="zh-CN" sz="2000" b="0">
                <a:solidFill>
                  <a:srgbClr val="000000"/>
                </a:solidFill>
                <a:ea typeface="宋体" panose="02010600030101010101" pitchFamily="2" charset="-122"/>
              </a:rPr>
              <a:t>ava主要采用CORBA技术和安全模型，可以在互联网应用的数据保护。它还提供了对EJB（Enterprise JavaBeans）的全面支持，java servlet API，java （java server pages），和XML技术。</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JAVA语言功能：</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面向对象：面向对象是Java编程语言的标志之一，是一种软件开发方法。最重要的是将所有东西变成对象，然后以某种方式编程。编程时，代码和数据写在每个对象上。 面向对象编程方法的出现使得人们在编程过程中的设计思考和操作变得非常简单，同时也提高了程序的安全性。</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跨平台：Java流行的一个关键特性是它的跨平台特性，这使得用Java编程变得容易。您可以用Java编写程序并在其他地方运行它，而无需在编译后更改它。</a:t>
            </a:r>
            <a:endParaRPr lang="zh-CN" sz="2000" b="0">
              <a:solidFill>
                <a:srgbClr val="000000"/>
              </a:solidFill>
              <a:ea typeface="宋体" panose="02010600030101010101" pitchFamily="2" charset="-122"/>
            </a:endParaRPr>
          </a:p>
          <a:p>
            <a:pPr indent="304800"/>
            <a:r>
              <a:rPr lang="zh-CN" sz="2000" b="0">
                <a:solidFill>
                  <a:srgbClr val="000000"/>
                </a:solidFill>
                <a:ea typeface="宋体" panose="02010600030101010101" pitchFamily="2" charset="-122"/>
              </a:rPr>
              <a:t>垃圾回收机制：用来将那些在程序不操作时无用的对象所占用的内存空间释放掉，C ++最被人厌恶的就是因为其不能将在编程的过程中所占用的内存空间进行及时的释放，导致随着编程时间的变长所占用的内存空间越来越多。</a:t>
            </a:r>
            <a:endParaRPr lang="zh-CN" sz="2000" b="0">
              <a:solidFill>
                <a:srgbClr val="000000"/>
              </a:solidFill>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SSM框架</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3556000" y="1150620"/>
            <a:ext cx="8528685" cy="3169285"/>
          </a:xfrm>
          <a:prstGeom prst="rect">
            <a:avLst/>
          </a:prstGeom>
          <a:noFill/>
          <a:ln w="9525">
            <a:noFill/>
          </a:ln>
        </p:spPr>
        <p:txBody>
          <a:bodyPr wrap="square">
            <a:spAutoFit/>
          </a:bodyPr>
          <a:p>
            <a:pPr indent="304800"/>
            <a:r>
              <a:rPr sz="2000" b="0">
                <a:solidFill>
                  <a:srgbClr val="000000"/>
                </a:solidFill>
                <a:latin typeface="Calibri" panose="020F0502020204030204" charset="0"/>
                <a:ea typeface="宋体" panose="02010600030101010101" pitchFamily="2" charset="-122"/>
              </a:rPr>
              <a:t>当今流行的“SSM组合框架”是Spring + SpringMVC + MyBatis的缩写，受到很多的追捧，“组合SSM框架”是强强联手、各司其职、协调互补的团队精神。web项目的框架，通常更简单的数据源。Spring属于一个轻量级的反转控制框架(IoC)，但它也是一个面向表面的容器(AOP)。SpringMVC常常用于控制器的分类工作模式，与模型对象分开，程序对象的作用与自动取款机进行处理。这种解耦治疗使整个系统的个性化变得更加容易。MyBatis是一个良好的可持续性框架，支持普通SQL查询，同时允许对存储过程的高级映射进行数据的优化处理。大型Java Web应用程序的由于开发成本太高，开发后难以维护和开发过程中一些难以解决的问题，而采用“SSM组合框架”，它允许建立业务层次结构，并为这个问题提供良好的解决方案。</a:t>
            </a:r>
            <a:endParaRPr sz="2000" b="0">
              <a:solidFill>
                <a:srgbClr val="000000"/>
              </a:solidFill>
              <a:latin typeface="Calibri" panose="020F050202020403020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系统分析</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sp>
        <p:nvSpPr>
          <p:cNvPr id="100" name="文本框 99"/>
          <p:cNvSpPr txBox="1"/>
          <p:nvPr/>
        </p:nvSpPr>
        <p:spPr>
          <a:xfrm>
            <a:off x="73025" y="1047750"/>
            <a:ext cx="12009120" cy="3784600"/>
          </a:xfrm>
          <a:prstGeom prst="rect">
            <a:avLst/>
          </a:prstGeom>
          <a:noFill/>
          <a:ln w="9525">
            <a:noFill/>
          </a:ln>
        </p:spPr>
        <p:txBody>
          <a:bodyPr wrap="square">
            <a:spAutoFit/>
          </a:bodyPr>
          <a:p>
            <a:pPr indent="304800"/>
            <a:r>
              <a:rPr lang="en-US" altLang="zh-CN" sz="2400" b="0">
                <a:solidFill>
                  <a:srgbClr val="000000"/>
                </a:solidFill>
                <a:ea typeface="宋体" panose="02010600030101010101" pitchFamily="2" charset="-122"/>
              </a:rPr>
              <a:t> </a:t>
            </a:r>
            <a:r>
              <a:rPr lang="zh-CN" sz="2400" b="0">
                <a:solidFill>
                  <a:srgbClr val="000000"/>
                </a:solidFill>
                <a:ea typeface="宋体" panose="02010600030101010101" pitchFamily="2" charset="-122"/>
              </a:rPr>
              <a:t>任何一个项目在开发研究前，都需要对研发系统本身的需求做一个认真的分析，市场的调研是不可忽视的，从实际场景中确定使用人员的功能需求，从而明确目标，对整个系统的开发有一个更加准确的定位，在这个章节，需要对系统的性能分析，业务流程分析，和数据等进行分析，在线课堂微信小程序的整体界面简单，功能完善。需求的可行性是分析和讨论发达的系统能达到什么样的要求。开发的系统平台是否符合之前的要求。只有在预先评估系统的开发中，才能在系统开发和实施之前完成需求。如果您不具备开发一个功能不合格的系统的可行性，那就是开发失败。开发系统是否有用，可以完成之前讨论过的需求，以下分析了在线课堂微信小程序的实际需求。系统设计需要从用户和管理员的实际需求开始，以了解他们需要实施哪些功能以及他们可以包括哪些管理工作。</a:t>
            </a:r>
            <a:endParaRPr lang="zh-CN" altLang="en-US" sz="2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管理员登录界面图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 name="图片 -2147482388"/>
          <p:cNvPicPr>
            <a:picLocks noChangeAspect="1"/>
          </p:cNvPicPr>
          <p:nvPr/>
        </p:nvPicPr>
        <p:blipFill>
          <a:blip r:embed="rId1"/>
          <a:stretch>
            <a:fillRect/>
          </a:stretch>
        </p:blipFill>
        <p:spPr>
          <a:xfrm>
            <a:off x="635" y="904875"/>
            <a:ext cx="12190730" cy="5953760"/>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TEMPLATE_CATEGORY" val="custom"/>
  <p:tag name="KSO_WM_TEMPLATE_INDEX" val="160036"/>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4018</Words>
  <Application>WPS 演示</Application>
  <PresentationFormat>宽屏</PresentationFormat>
  <Paragraphs>81</Paragraphs>
  <Slides>14</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黑体</vt:lpstr>
      <vt:lpstr>Times New Roman</vt:lpstr>
      <vt:lpstr>Calibri</vt:lpstr>
      <vt:lpstr>方正综艺简体</vt:lpstr>
      <vt:lpstr>微软雅黑</vt:lpstr>
      <vt:lpstr>Arial Unicode MS</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丘美玲</cp:lastModifiedBy>
  <cp:revision>15</cp:revision>
  <dcterms:created xsi:type="dcterms:W3CDTF">2019-12-24T00:15:00Z</dcterms:created>
  <dcterms:modified xsi:type="dcterms:W3CDTF">2021-03-31T07:15:40Z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C7807FA4696142AEA1BC111FB7D72D4B</vt:lpwstr>
  </property>
</Properties>
</file>